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3" d="100"/>
          <a:sy n="93" d="100"/>
        </p:scale>
        <p:origin x="-78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ableStyles" Target="tableStyle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10" Type="http://schemas.openxmlformats.org/officeDocument/2006/relationships/printerSettings" Target="printerSettings/printerSettings1.bin"/><Relationship Id="rId5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BE3A8-8892-AC40-B3C8-A2C281B81EC9}" type="datetimeFigureOut">
              <a:rPr lang="en-US" smtClean="0"/>
              <a:pPr/>
              <a:t>12/8/10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CE174-21FE-054C-A784-33B54B6AE0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BE3A8-8892-AC40-B3C8-A2C281B81EC9}" type="datetimeFigureOut">
              <a:rPr lang="en-US" smtClean="0"/>
              <a:pPr/>
              <a:t>12/8/10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CE174-21FE-054C-A784-33B54B6AE0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BE3A8-8892-AC40-B3C8-A2C281B81EC9}" type="datetimeFigureOut">
              <a:rPr lang="en-US" smtClean="0"/>
              <a:pPr/>
              <a:t>12/8/10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CE174-21FE-054C-A784-33B54B6AE0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BE3A8-8892-AC40-B3C8-A2C281B81EC9}" type="datetimeFigureOut">
              <a:rPr lang="en-US" smtClean="0"/>
              <a:pPr/>
              <a:t>12/8/10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CE174-21FE-054C-A784-33B54B6AE0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BE3A8-8892-AC40-B3C8-A2C281B81EC9}" type="datetimeFigureOut">
              <a:rPr lang="en-US" smtClean="0"/>
              <a:pPr/>
              <a:t>12/8/10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CE174-21FE-054C-A784-33B54B6AE0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BE3A8-8892-AC40-B3C8-A2C281B81EC9}" type="datetimeFigureOut">
              <a:rPr lang="en-US" smtClean="0"/>
              <a:pPr/>
              <a:t>12/8/10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CE174-21FE-054C-A784-33B54B6AE0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BE3A8-8892-AC40-B3C8-A2C281B81EC9}" type="datetimeFigureOut">
              <a:rPr lang="en-US" smtClean="0"/>
              <a:pPr/>
              <a:t>12/8/10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CE174-21FE-054C-A784-33B54B6AE0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BE3A8-8892-AC40-B3C8-A2C281B81EC9}" type="datetimeFigureOut">
              <a:rPr lang="en-US" smtClean="0"/>
              <a:pPr/>
              <a:t>12/8/10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CE174-21FE-054C-A784-33B54B6AE0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BE3A8-8892-AC40-B3C8-A2C281B81EC9}" type="datetimeFigureOut">
              <a:rPr lang="en-US" smtClean="0"/>
              <a:pPr/>
              <a:t>12/8/10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CE174-21FE-054C-A784-33B54B6AE0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BE3A8-8892-AC40-B3C8-A2C281B81EC9}" type="datetimeFigureOut">
              <a:rPr lang="en-US" smtClean="0"/>
              <a:pPr/>
              <a:t>12/8/10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CE174-21FE-054C-A784-33B54B6AE0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BE3A8-8892-AC40-B3C8-A2C281B81EC9}" type="datetimeFigureOut">
              <a:rPr lang="en-US" smtClean="0"/>
              <a:pPr/>
              <a:t>12/8/10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CE174-21FE-054C-A784-33B54B6AE0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5BE3A8-8892-AC40-B3C8-A2C281B81EC9}" type="datetimeFigureOut">
              <a:rPr lang="en-US" smtClean="0"/>
              <a:pPr/>
              <a:t>12/8/10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ECE174-21FE-054C-A784-33B54B6AE0F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70485" y="2408877"/>
            <a:ext cx="7221348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/>
              <a:t>Unit 7</a:t>
            </a:r>
          </a:p>
          <a:p>
            <a:pPr algn="ctr"/>
            <a:endParaRPr lang="en-US" sz="4000" dirty="0"/>
          </a:p>
          <a:p>
            <a:r>
              <a:rPr lang="en-US" sz="4000" dirty="0" smtClean="0"/>
              <a:t>Topic 1: Business Cycle</a:t>
            </a:r>
          </a:p>
          <a:p>
            <a:r>
              <a:rPr lang="en-US" sz="4000" dirty="0" smtClean="0"/>
              <a:t>Topic 2: Government Involvement</a:t>
            </a:r>
          </a:p>
          <a:p>
            <a:r>
              <a:rPr lang="en-US" sz="4000" dirty="0" smtClean="0"/>
              <a:t>Topic 3: Economic Institutions</a:t>
            </a:r>
          </a:p>
          <a:p>
            <a:r>
              <a:rPr lang="en-US" sz="4000" dirty="0" smtClean="0"/>
              <a:t>Topic 4: Money &amp; Banking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80273" y="477909"/>
            <a:ext cx="3813865" cy="61863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609600" indent="-609600">
              <a:buFont typeface="Arial" charset="0"/>
              <a:buNone/>
            </a:pPr>
            <a:r>
              <a:rPr lang="en-US" dirty="0" smtClean="0"/>
              <a:t>Topic 1: Business Cycle</a:t>
            </a:r>
          </a:p>
          <a:p>
            <a:pPr marL="609600" indent="-609600">
              <a:buFont typeface="Arial" charset="0"/>
              <a:buNone/>
            </a:pPr>
            <a:endParaRPr lang="en-US" dirty="0" smtClean="0"/>
          </a:p>
          <a:p>
            <a:pPr marL="609600" indent="-609600">
              <a:buFont typeface="Arial" charset="0"/>
              <a:buNone/>
            </a:pPr>
            <a:r>
              <a:rPr lang="en-US" dirty="0" smtClean="0"/>
              <a:t>I. Model (Draw) 	</a:t>
            </a:r>
          </a:p>
          <a:p>
            <a:pPr marL="1524000" lvl="2" indent="-609600">
              <a:buFont typeface="Arial" charset="0"/>
              <a:buAutoNum type="arabicPeriod"/>
            </a:pPr>
            <a:r>
              <a:rPr lang="en-US" dirty="0" smtClean="0"/>
              <a:t>Expansion</a:t>
            </a:r>
          </a:p>
          <a:p>
            <a:pPr marL="1524000" lvl="2" indent="-609600">
              <a:buFont typeface="Arial" charset="0"/>
              <a:buAutoNum type="arabicPeriod"/>
            </a:pPr>
            <a:r>
              <a:rPr lang="en-US" dirty="0" smtClean="0"/>
              <a:t>Peak</a:t>
            </a:r>
          </a:p>
          <a:p>
            <a:pPr marL="1524000" lvl="2" indent="-609600">
              <a:buFont typeface="Arial" charset="0"/>
              <a:buAutoNum type="arabicPeriod"/>
            </a:pPr>
            <a:r>
              <a:rPr lang="en-US" dirty="0" smtClean="0"/>
              <a:t>Contraction/Recession</a:t>
            </a:r>
          </a:p>
          <a:p>
            <a:pPr marL="1524000" lvl="2" indent="-609600">
              <a:buFont typeface="Arial" charset="0"/>
              <a:buAutoNum type="arabicPeriod"/>
            </a:pPr>
            <a:r>
              <a:rPr lang="en-US" dirty="0" smtClean="0"/>
              <a:t>Trough</a:t>
            </a:r>
          </a:p>
          <a:p>
            <a:pPr marL="609600" indent="-609600">
              <a:buFont typeface="Arial" charset="0"/>
              <a:buNone/>
            </a:pPr>
            <a:r>
              <a:rPr lang="en-US" dirty="0" smtClean="0"/>
              <a:t>II. Issues with the Business Cycle</a:t>
            </a:r>
          </a:p>
          <a:p>
            <a:pPr marL="609600" indent="-609600">
              <a:buFont typeface="Arial" charset="0"/>
              <a:buNone/>
            </a:pPr>
            <a:r>
              <a:rPr lang="en-US" dirty="0" smtClean="0"/>
              <a:t>	A. Unemployment</a:t>
            </a:r>
          </a:p>
          <a:p>
            <a:pPr marL="609600" indent="-609600">
              <a:buFont typeface="Arial" charset="0"/>
              <a:buNone/>
            </a:pPr>
            <a:r>
              <a:rPr lang="en-US" dirty="0" smtClean="0"/>
              <a:t>		1. Civilian Labor Force</a:t>
            </a:r>
          </a:p>
          <a:p>
            <a:pPr marL="609600" indent="-609600">
              <a:buFont typeface="Arial" charset="0"/>
              <a:buNone/>
            </a:pPr>
            <a:r>
              <a:rPr lang="en-US" dirty="0" smtClean="0"/>
              <a:t>		2. Unemployment Rate</a:t>
            </a:r>
          </a:p>
          <a:p>
            <a:pPr marL="609600" indent="-609600">
              <a:buFont typeface="Arial" charset="0"/>
              <a:buNone/>
            </a:pPr>
            <a:r>
              <a:rPr lang="en-US" dirty="0" smtClean="0"/>
              <a:t>	B. Fiscal Policy</a:t>
            </a:r>
          </a:p>
          <a:p>
            <a:pPr marL="609600" indent="-609600">
              <a:buFont typeface="Arial" charset="0"/>
              <a:buNone/>
            </a:pPr>
            <a:r>
              <a:rPr lang="en-US" dirty="0" smtClean="0"/>
              <a:t>		1. Taxes</a:t>
            </a:r>
          </a:p>
          <a:p>
            <a:pPr marL="609600" indent="-609600">
              <a:buFont typeface="Arial" charset="0"/>
              <a:buNone/>
            </a:pPr>
            <a:r>
              <a:rPr lang="en-US" dirty="0" smtClean="0"/>
              <a:t>		2. Programs</a:t>
            </a:r>
          </a:p>
          <a:p>
            <a:pPr marL="609600" indent="-609600">
              <a:buFont typeface="Arial" charset="0"/>
              <a:buNone/>
            </a:pPr>
            <a:r>
              <a:rPr lang="en-US" dirty="0" smtClean="0"/>
              <a:t>	C. Price Stability</a:t>
            </a:r>
          </a:p>
          <a:p>
            <a:pPr marL="609600" indent="-609600">
              <a:buFont typeface="Arial" charset="0"/>
              <a:buNone/>
            </a:pPr>
            <a:r>
              <a:rPr lang="en-US" dirty="0" smtClean="0"/>
              <a:t>		1. Inflation</a:t>
            </a:r>
          </a:p>
          <a:p>
            <a:pPr marL="609600" indent="-609600">
              <a:buFont typeface="Arial" charset="0"/>
              <a:buNone/>
            </a:pPr>
            <a:r>
              <a:rPr lang="en-US" dirty="0" smtClean="0"/>
              <a:t>		2. Consumer Price </a:t>
            </a:r>
            <a:r>
              <a:rPr lang="en-US" dirty="0" smtClean="0"/>
              <a:t>Index</a:t>
            </a:r>
          </a:p>
          <a:p>
            <a:pPr marL="609600" indent="-609600">
              <a:buFont typeface="Arial" charset="0"/>
              <a:buNone/>
            </a:pPr>
            <a:r>
              <a:rPr lang="en-US" dirty="0" smtClean="0"/>
              <a:t>III. Effects</a:t>
            </a:r>
          </a:p>
          <a:p>
            <a:pPr marL="609600" indent="-609600">
              <a:buFont typeface="Arial" charset="0"/>
              <a:buNone/>
            </a:pPr>
            <a:r>
              <a:rPr lang="en-US" dirty="0" smtClean="0"/>
              <a:t>	A. Full Employment</a:t>
            </a:r>
          </a:p>
          <a:p>
            <a:pPr marL="609600" indent="-609600">
              <a:buFont typeface="Arial" charset="0"/>
              <a:buNone/>
            </a:pPr>
            <a:r>
              <a:rPr lang="en-US" dirty="0" smtClean="0"/>
              <a:t>	B. Bull Market</a:t>
            </a:r>
          </a:p>
          <a:p>
            <a:pPr marL="609600" indent="-609600">
              <a:buFont typeface="Arial" charset="0"/>
              <a:buNone/>
            </a:pPr>
            <a:r>
              <a:rPr lang="en-US" dirty="0" smtClean="0"/>
              <a:t>	C. Law of Diminishing Returns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324" y="627768"/>
            <a:ext cx="4916768" cy="70173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Topic 2: Government Involvement</a:t>
            </a:r>
          </a:p>
          <a:p>
            <a:endParaRPr lang="en-US" dirty="0" smtClean="0"/>
          </a:p>
          <a:p>
            <a:pPr marL="609600" indent="-609600">
              <a:buFont typeface="Arial" charset="0"/>
              <a:buNone/>
            </a:pPr>
            <a:r>
              <a:rPr lang="en-US" dirty="0" smtClean="0"/>
              <a:t>I. Government Regulation</a:t>
            </a:r>
          </a:p>
          <a:p>
            <a:pPr marL="1066800" lvl="1" indent="-609600"/>
            <a:r>
              <a:rPr lang="en-US" dirty="0" smtClean="0"/>
              <a:t>A. Businesses</a:t>
            </a:r>
          </a:p>
          <a:p>
            <a:pPr marL="1524000" lvl="2" indent="-609600"/>
            <a:r>
              <a:rPr lang="en-US" dirty="0" smtClean="0"/>
              <a:t>1. Safety</a:t>
            </a:r>
          </a:p>
          <a:p>
            <a:pPr marL="1524000" lvl="2" indent="-609600"/>
            <a:r>
              <a:rPr lang="en-US" dirty="0" smtClean="0"/>
              <a:t>2. Discrimination</a:t>
            </a:r>
          </a:p>
          <a:p>
            <a:pPr marL="1981200" lvl="3" indent="-609600">
              <a:buFont typeface="Arial" charset="0"/>
              <a:buNone/>
            </a:pPr>
            <a:r>
              <a:rPr lang="en-US" dirty="0" smtClean="0"/>
              <a:t>-Affirmative Action</a:t>
            </a:r>
          </a:p>
          <a:p>
            <a:pPr marL="1066800" lvl="1" indent="-609600">
              <a:buFont typeface="Arial" charset="0"/>
              <a:buNone/>
            </a:pPr>
            <a:r>
              <a:rPr lang="en-US" dirty="0" smtClean="0"/>
              <a:t>         3. Labor</a:t>
            </a:r>
          </a:p>
          <a:p>
            <a:pPr marL="1066800" lvl="1" indent="-609600">
              <a:buFont typeface="Arial" charset="0"/>
              <a:buNone/>
            </a:pPr>
            <a:r>
              <a:rPr lang="en-US" dirty="0" smtClean="0"/>
              <a:t>         4. Products</a:t>
            </a:r>
          </a:p>
          <a:p>
            <a:pPr marL="1066800" lvl="1" indent="-609600">
              <a:buFont typeface="Arial" charset="0"/>
              <a:buNone/>
            </a:pPr>
            <a:r>
              <a:rPr lang="en-US" dirty="0" smtClean="0"/>
              <a:t>B. Environmental Protection</a:t>
            </a:r>
          </a:p>
          <a:p>
            <a:pPr marL="1066800" lvl="1" indent="-609600">
              <a:buFont typeface="Arial" charset="0"/>
              <a:buNone/>
            </a:pPr>
            <a:r>
              <a:rPr lang="en-US" dirty="0" smtClean="0"/>
              <a:t>	1. Radioactive Waste</a:t>
            </a:r>
          </a:p>
          <a:p>
            <a:pPr marL="1066800" lvl="1" indent="-609600">
              <a:buFont typeface="Arial" charset="0"/>
              <a:buNone/>
            </a:pPr>
            <a:r>
              <a:rPr lang="en-US" dirty="0" smtClean="0"/>
              <a:t>	2. Clean Air &amp; Water Act</a:t>
            </a:r>
          </a:p>
          <a:p>
            <a:pPr marL="1066800" lvl="1" indent="-609600">
              <a:buFont typeface="Arial" charset="0"/>
              <a:buNone/>
            </a:pPr>
            <a:endParaRPr lang="en-US" dirty="0" smtClean="0"/>
          </a:p>
          <a:p>
            <a:pPr marL="1066800" lvl="1" indent="-609600">
              <a:buFont typeface="Arial" charset="0"/>
              <a:buNone/>
            </a:pPr>
            <a:r>
              <a:rPr lang="en-US" dirty="0" smtClean="0"/>
              <a:t>C. Consumer </a:t>
            </a:r>
            <a:r>
              <a:rPr lang="en-US" dirty="0" smtClean="0"/>
              <a:t>Protection</a:t>
            </a:r>
          </a:p>
          <a:p>
            <a:pPr marL="1066800" lvl="1" indent="-609600">
              <a:buFont typeface="Arial" charset="0"/>
              <a:buNone/>
            </a:pPr>
            <a:r>
              <a:rPr lang="en-US" dirty="0" smtClean="0"/>
              <a:t>	1. Federal Communication Commission</a:t>
            </a:r>
            <a:endParaRPr lang="en-US" dirty="0" smtClean="0"/>
          </a:p>
          <a:p>
            <a:pPr marL="1066800" lvl="1" indent="-609600">
              <a:buFont typeface="Arial" charset="0"/>
              <a:buNone/>
            </a:pPr>
            <a:endParaRPr lang="en-US" dirty="0" smtClean="0"/>
          </a:p>
          <a:p>
            <a:pPr marL="1066800" lvl="1" indent="-609600">
              <a:buFont typeface="Arial" charset="0"/>
              <a:buNone/>
            </a:pPr>
            <a:r>
              <a:rPr lang="en-US" dirty="0" smtClean="0"/>
              <a:t>D. Labor Disputes</a:t>
            </a:r>
          </a:p>
          <a:p>
            <a:pPr marL="1066800" lvl="1" indent="-609600">
              <a:buFont typeface="Arial" charset="0"/>
              <a:buNone/>
            </a:pPr>
            <a:endParaRPr lang="en-US" dirty="0" smtClean="0"/>
          </a:p>
          <a:p>
            <a:pPr marL="1066800" lvl="1" indent="-609600">
              <a:buFont typeface="Arial" charset="0"/>
              <a:buNone/>
            </a:pPr>
            <a:r>
              <a:rPr lang="en-US" dirty="0" smtClean="0"/>
              <a:t>E. Deregulation </a:t>
            </a:r>
            <a:r>
              <a:rPr lang="en-US" dirty="0" smtClean="0"/>
              <a:t>Dispute</a:t>
            </a:r>
          </a:p>
          <a:p>
            <a:pPr marL="1066800" lvl="1" indent="-609600">
              <a:buFont typeface="Arial" charset="0"/>
              <a:buNone/>
            </a:pPr>
            <a:endParaRPr lang="en-US" dirty="0" smtClean="0"/>
          </a:p>
          <a:p>
            <a:pPr marL="1066800" lvl="1" indent="-609600">
              <a:buFont typeface="Arial" charset="0"/>
              <a:buNone/>
            </a:pPr>
            <a:r>
              <a:rPr lang="en-US" dirty="0" smtClean="0"/>
              <a:t>F. Intergovernmental Revenue</a:t>
            </a:r>
          </a:p>
          <a:p>
            <a:r>
              <a:rPr lang="en-US" dirty="0" smtClean="0"/>
              <a:t>		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4592" y="355018"/>
            <a:ext cx="7094766" cy="6186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66800" lvl="1" indent="-609600"/>
            <a:r>
              <a:rPr lang="en-US" dirty="0" smtClean="0"/>
              <a:t>II. Budget</a:t>
            </a:r>
          </a:p>
          <a:p>
            <a:pPr marL="1524000" lvl="2" indent="-609600"/>
            <a:r>
              <a:rPr lang="en-US" dirty="0" smtClean="0"/>
              <a:t>A. Budget Resolution; Surplus </a:t>
            </a:r>
            <a:r>
              <a:rPr lang="en-US" dirty="0" err="1" smtClean="0"/>
              <a:t>v</a:t>
            </a:r>
            <a:r>
              <a:rPr lang="en-US" dirty="0" smtClean="0"/>
              <a:t>. Deficit</a:t>
            </a:r>
          </a:p>
          <a:p>
            <a:pPr marL="1524000" lvl="2" indent="-609600"/>
            <a:r>
              <a:rPr lang="en-US" dirty="0" smtClean="0"/>
              <a:t>B. Spending</a:t>
            </a:r>
          </a:p>
          <a:p>
            <a:pPr marL="1524000" lvl="2" indent="-609600"/>
            <a:r>
              <a:rPr lang="en-US" dirty="0" smtClean="0"/>
              <a:t>	1. Mandatory Spending</a:t>
            </a:r>
          </a:p>
          <a:p>
            <a:pPr marL="1524000" lvl="2" indent="-609600"/>
            <a:r>
              <a:rPr lang="en-US" dirty="0" smtClean="0"/>
              <a:t>	2. Discretionary Spending</a:t>
            </a:r>
          </a:p>
          <a:p>
            <a:pPr marL="1066800" lvl="1" indent="-609600"/>
            <a:r>
              <a:rPr lang="en-US" dirty="0" smtClean="0"/>
              <a:t>		   3. Expenditures</a:t>
            </a:r>
          </a:p>
          <a:p>
            <a:pPr marL="1524000" lvl="2" indent="-609600"/>
            <a:r>
              <a:rPr lang="en-US" dirty="0" smtClean="0"/>
              <a:t>		-Appropriations</a:t>
            </a:r>
          </a:p>
          <a:p>
            <a:pPr marL="1524000" lvl="2" indent="-609600"/>
            <a:r>
              <a:rPr lang="en-US" dirty="0" smtClean="0"/>
              <a:t>		-Social Security</a:t>
            </a:r>
          </a:p>
          <a:p>
            <a:pPr marL="1524000" lvl="2" indent="-609600"/>
            <a:r>
              <a:rPr lang="en-US" dirty="0" smtClean="0"/>
              <a:t>		-Medicare/</a:t>
            </a:r>
            <a:r>
              <a:rPr lang="en-US" dirty="0" smtClean="0"/>
              <a:t>Medicaid (Health &amp; Human Services)</a:t>
            </a:r>
          </a:p>
          <a:p>
            <a:pPr marL="1524000" lvl="2" indent="-609600"/>
            <a:r>
              <a:rPr lang="en-US" dirty="0" smtClean="0"/>
              <a:t>		-Income Security</a:t>
            </a:r>
          </a:p>
          <a:p>
            <a:pPr marL="1524000" lvl="2" indent="-609600"/>
            <a:r>
              <a:rPr lang="en-US" dirty="0" smtClean="0"/>
              <a:t>		-National Defense</a:t>
            </a:r>
          </a:p>
          <a:p>
            <a:pPr marL="1524000" lvl="2" indent="-609600"/>
            <a:r>
              <a:rPr lang="en-US" dirty="0" smtClean="0"/>
              <a:t>	</a:t>
            </a:r>
            <a:r>
              <a:rPr lang="en-US" dirty="0" smtClean="0"/>
              <a:t>	-Education (county manages)</a:t>
            </a:r>
          </a:p>
          <a:p>
            <a:pPr marL="914400" lvl="1" indent="-457200">
              <a:buFont typeface="Arial" charset="0"/>
              <a:buNone/>
            </a:pPr>
            <a:r>
              <a:rPr lang="en-US" dirty="0" smtClean="0"/>
              <a:t>	</a:t>
            </a:r>
          </a:p>
          <a:p>
            <a:pPr marL="914400" lvl="1" indent="-457200">
              <a:buFont typeface="Arial" charset="0"/>
              <a:buNone/>
            </a:pPr>
            <a:r>
              <a:rPr lang="en-US" dirty="0" smtClean="0"/>
              <a:t>C</a:t>
            </a:r>
            <a:r>
              <a:rPr lang="en-US" dirty="0" smtClean="0"/>
              <a:t>. Revenues</a:t>
            </a:r>
          </a:p>
          <a:p>
            <a:pPr marL="914400" lvl="1" indent="-457200">
              <a:buFont typeface="Arial" charset="0"/>
              <a:buNone/>
            </a:pPr>
            <a:r>
              <a:rPr lang="en-US" dirty="0" smtClean="0"/>
              <a:t>		1. Taxes</a:t>
            </a:r>
          </a:p>
          <a:p>
            <a:pPr marL="914400" lvl="1" indent="-457200">
              <a:buFont typeface="Arial" charset="0"/>
              <a:buNone/>
            </a:pPr>
            <a:r>
              <a:rPr lang="en-US" dirty="0" smtClean="0"/>
              <a:t>			-Payroll</a:t>
            </a:r>
          </a:p>
          <a:p>
            <a:pPr marL="914400" lvl="1" indent="-457200">
              <a:buFont typeface="Arial" charset="0"/>
              <a:buNone/>
            </a:pPr>
            <a:r>
              <a:rPr lang="en-US" dirty="0" smtClean="0"/>
              <a:t>			-Social Security</a:t>
            </a:r>
          </a:p>
          <a:p>
            <a:pPr marL="914400" lvl="1" indent="-457200">
              <a:buFont typeface="Arial" charset="0"/>
              <a:buNone/>
            </a:pPr>
            <a:r>
              <a:rPr lang="en-US" dirty="0" smtClean="0"/>
              <a:t>			-Excise</a:t>
            </a:r>
          </a:p>
          <a:p>
            <a:pPr marL="914400" lvl="1" indent="-457200">
              <a:buFont typeface="Arial" charset="0"/>
              <a:buNone/>
            </a:pPr>
            <a:r>
              <a:rPr lang="en-US" dirty="0" smtClean="0"/>
              <a:t>			-Inheritance</a:t>
            </a:r>
          </a:p>
          <a:p>
            <a:pPr marL="914400" lvl="1" indent="-457200">
              <a:buFont typeface="Arial" charset="0"/>
              <a:buNone/>
            </a:pPr>
            <a:r>
              <a:rPr lang="en-US" dirty="0" smtClean="0"/>
              <a:t>			-Sales			-Regressive</a:t>
            </a:r>
          </a:p>
          <a:p>
            <a:pPr marL="914400" lvl="1" indent="-457200">
              <a:buFont typeface="Arial" charset="0"/>
              <a:buNone/>
            </a:pPr>
            <a:r>
              <a:rPr lang="en-US" dirty="0" smtClean="0"/>
              <a:t>			-Income			-Progressive</a:t>
            </a:r>
          </a:p>
          <a:p>
            <a:pPr marL="914400" lvl="1" indent="-457200">
              <a:buFont typeface="Arial" charset="0"/>
              <a:buNone/>
            </a:pPr>
            <a:r>
              <a:rPr lang="en-US" dirty="0" smtClean="0"/>
              <a:t>			-Property			-Proportional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05094" y="627768"/>
            <a:ext cx="5162027" cy="67403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Topic 3: Economic Institutions</a:t>
            </a:r>
          </a:p>
          <a:p>
            <a:endParaRPr lang="en-US" dirty="0" smtClean="0"/>
          </a:p>
          <a:p>
            <a:pPr marL="609600" indent="-609600">
              <a:buFont typeface="Arial" charset="0"/>
              <a:buNone/>
            </a:pPr>
            <a:r>
              <a:rPr lang="en-US" dirty="0" smtClean="0"/>
              <a:t>I. International Economic Organization</a:t>
            </a:r>
          </a:p>
          <a:p>
            <a:pPr marL="609600" indent="-609600">
              <a:buFont typeface="Arial" charset="0"/>
              <a:buNone/>
            </a:pPr>
            <a:r>
              <a:rPr lang="en-US" dirty="0" smtClean="0"/>
              <a:t>	A. North America</a:t>
            </a:r>
          </a:p>
          <a:p>
            <a:pPr marL="609600" indent="-609600">
              <a:buFont typeface="Arial" charset="0"/>
              <a:buNone/>
            </a:pPr>
            <a:r>
              <a:rPr lang="en-US" dirty="0" smtClean="0"/>
              <a:t>		1. NAFTA</a:t>
            </a:r>
          </a:p>
          <a:p>
            <a:pPr marL="609600" indent="-609600">
              <a:buFont typeface="Arial" charset="0"/>
              <a:buNone/>
            </a:pPr>
            <a:r>
              <a:rPr lang="en-US" dirty="0" smtClean="0"/>
              <a:t>	B. World</a:t>
            </a:r>
          </a:p>
          <a:p>
            <a:pPr marL="609600" indent="-609600">
              <a:buFont typeface="Arial" charset="0"/>
              <a:buNone/>
            </a:pPr>
            <a:r>
              <a:rPr lang="en-US" dirty="0" smtClean="0"/>
              <a:t>		1. World Trade Organization</a:t>
            </a:r>
          </a:p>
          <a:p>
            <a:pPr marL="609600" indent="-609600">
              <a:buFont typeface="Arial" charset="0"/>
              <a:buNone/>
            </a:pPr>
            <a:r>
              <a:rPr lang="en-US" dirty="0" smtClean="0"/>
              <a:t>		2. European Union</a:t>
            </a:r>
          </a:p>
          <a:p>
            <a:pPr marL="609600" indent="-609600">
              <a:buFont typeface="Arial" charset="0"/>
              <a:buNone/>
            </a:pPr>
            <a:r>
              <a:rPr lang="en-US" dirty="0" smtClean="0"/>
              <a:t>		3. International Monetary Fund</a:t>
            </a:r>
          </a:p>
          <a:p>
            <a:pPr marL="609600" indent="-609600"/>
            <a:r>
              <a:rPr lang="en-US" dirty="0" smtClean="0"/>
              <a:t>II. United Nations</a:t>
            </a:r>
          </a:p>
          <a:p>
            <a:pPr marL="1066800" lvl="1" indent="-609600"/>
            <a:r>
              <a:rPr lang="en-US" dirty="0" smtClean="0"/>
              <a:t>A. Purpose </a:t>
            </a:r>
          </a:p>
          <a:p>
            <a:pPr marL="1066800" lvl="1" indent="-609600">
              <a:buFont typeface="Arial" charset="0"/>
              <a:buNone/>
            </a:pPr>
            <a:r>
              <a:rPr lang="en-US" dirty="0" smtClean="0"/>
              <a:t>	1. Internationalism</a:t>
            </a:r>
          </a:p>
          <a:p>
            <a:pPr marL="1066800" lvl="1" indent="-609600">
              <a:buFont typeface="Arial" charset="0"/>
              <a:buNone/>
            </a:pPr>
            <a:r>
              <a:rPr lang="en-US" dirty="0" smtClean="0"/>
              <a:t>B. Structure</a:t>
            </a:r>
          </a:p>
          <a:p>
            <a:pPr marL="1066800" lvl="1" indent="-609600">
              <a:buFont typeface="Arial" charset="0"/>
              <a:buNone/>
            </a:pPr>
            <a:r>
              <a:rPr lang="en-US" dirty="0" smtClean="0"/>
              <a:t>	1. General Assembly	</a:t>
            </a:r>
          </a:p>
          <a:p>
            <a:pPr marL="1066800" lvl="1" indent="-609600">
              <a:buFont typeface="Arial" charset="0"/>
              <a:buNone/>
            </a:pPr>
            <a:r>
              <a:rPr lang="en-US" dirty="0" smtClean="0"/>
              <a:t>	2. Security Council</a:t>
            </a:r>
          </a:p>
          <a:p>
            <a:pPr marL="1066800" lvl="1" indent="-609600">
              <a:buFont typeface="Arial" charset="0"/>
              <a:buNone/>
            </a:pPr>
            <a:r>
              <a:rPr lang="en-US" dirty="0" smtClean="0"/>
              <a:t>	3. International Court of Justice</a:t>
            </a:r>
          </a:p>
          <a:p>
            <a:pPr marL="1066800" lvl="1" indent="-609600">
              <a:buFont typeface="Arial" charset="0"/>
              <a:buNone/>
            </a:pPr>
            <a:r>
              <a:rPr lang="en-US" dirty="0" smtClean="0"/>
              <a:t>	4. UN Agencies</a:t>
            </a:r>
          </a:p>
          <a:p>
            <a:pPr marL="1066800" lvl="1" indent="-609600">
              <a:buFont typeface="Arial" charset="0"/>
              <a:buNone/>
            </a:pPr>
            <a:r>
              <a:rPr lang="en-US" dirty="0" smtClean="0"/>
              <a:t>	5. University Declaration of Human Rights</a:t>
            </a:r>
          </a:p>
          <a:p>
            <a:pPr marL="609600" indent="-609600">
              <a:buFont typeface="Arial" charset="0"/>
              <a:buNone/>
            </a:pPr>
            <a:r>
              <a:rPr lang="en-US" dirty="0" smtClean="0"/>
              <a:t>	C. Developed </a:t>
            </a:r>
            <a:r>
              <a:rPr lang="en-US" dirty="0" err="1" smtClean="0"/>
              <a:t>v</a:t>
            </a:r>
            <a:r>
              <a:rPr lang="en-US" dirty="0" smtClean="0"/>
              <a:t>. Undeveloped</a:t>
            </a:r>
          </a:p>
          <a:p>
            <a:pPr marL="609600" indent="-609600">
              <a:buFont typeface="Arial" charset="0"/>
              <a:buNone/>
            </a:pPr>
            <a:r>
              <a:rPr lang="en-US" dirty="0" smtClean="0"/>
              <a:t>		   1. Foreign Aid</a:t>
            </a:r>
          </a:p>
          <a:p>
            <a:pPr marL="609600" indent="-609600">
              <a:buFont typeface="Arial" charset="0"/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71521" y="817558"/>
            <a:ext cx="3461667" cy="4801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Topic 4: Money &amp; Banking</a:t>
            </a:r>
          </a:p>
          <a:p>
            <a:endParaRPr lang="en-US" dirty="0" smtClean="0"/>
          </a:p>
          <a:p>
            <a:pPr marL="609600" indent="-609600"/>
            <a:r>
              <a:rPr lang="en-US" dirty="0" smtClean="0"/>
              <a:t>I.  Income Inequality</a:t>
            </a:r>
          </a:p>
          <a:p>
            <a:pPr marL="1066800" lvl="1" indent="-609600"/>
            <a:r>
              <a:rPr lang="en-US" dirty="0" smtClean="0"/>
              <a:t>A. Influences</a:t>
            </a:r>
          </a:p>
          <a:p>
            <a:pPr marL="1524000" lvl="2" indent="-609600">
              <a:buFont typeface="Arial" charset="0"/>
              <a:buAutoNum type="arabicPeriod"/>
            </a:pPr>
            <a:r>
              <a:rPr lang="en-US" dirty="0" smtClean="0"/>
              <a:t>Education</a:t>
            </a:r>
          </a:p>
          <a:p>
            <a:pPr marL="1524000" lvl="2" indent="-609600">
              <a:buFont typeface="Arial" charset="0"/>
              <a:buAutoNum type="arabicPeriod"/>
            </a:pPr>
            <a:r>
              <a:rPr lang="en-US" dirty="0" smtClean="0"/>
              <a:t>Family Wealth</a:t>
            </a:r>
          </a:p>
          <a:p>
            <a:pPr marL="1524000" lvl="2" indent="-609600">
              <a:buFont typeface="Arial" charset="0"/>
              <a:buAutoNum type="arabicPeriod"/>
            </a:pPr>
            <a:r>
              <a:rPr lang="en-US" dirty="0" smtClean="0"/>
              <a:t>Discrimination</a:t>
            </a:r>
          </a:p>
          <a:p>
            <a:pPr marL="1066800" lvl="1" indent="-609600"/>
            <a:endParaRPr lang="en-US" dirty="0" smtClean="0"/>
          </a:p>
          <a:p>
            <a:pPr marL="1066800" lvl="1" indent="-609600"/>
            <a:r>
              <a:rPr lang="en-US" dirty="0" smtClean="0"/>
              <a:t>B. Poverty</a:t>
            </a:r>
          </a:p>
          <a:p>
            <a:pPr marL="1524000" lvl="2" indent="-609600">
              <a:buFont typeface="Arial" charset="0"/>
              <a:buAutoNum type="arabicPeriod"/>
            </a:pPr>
            <a:r>
              <a:rPr lang="en-US" dirty="0" smtClean="0"/>
              <a:t>Welfare Programs</a:t>
            </a:r>
          </a:p>
          <a:p>
            <a:pPr marL="1981200" lvl="3" indent="-609600">
              <a:buFont typeface="Arial" charset="0"/>
              <a:buNone/>
            </a:pPr>
            <a:r>
              <a:rPr lang="en-US" dirty="0" smtClean="0"/>
              <a:t>	-Food Stamps</a:t>
            </a:r>
          </a:p>
          <a:p>
            <a:pPr marL="1981200" lvl="3" indent="-609600">
              <a:buFont typeface="Arial" charset="0"/>
              <a:buNone/>
            </a:pPr>
            <a:r>
              <a:rPr lang="en-US" dirty="0" smtClean="0"/>
              <a:t>	-WIC</a:t>
            </a:r>
          </a:p>
          <a:p>
            <a:pPr marL="1524000" lvl="2" indent="-609600">
              <a:buFont typeface="Arial" charset="0"/>
              <a:buAutoNum type="arabicPeriod"/>
            </a:pPr>
            <a:r>
              <a:rPr lang="en-US" dirty="0" smtClean="0"/>
              <a:t>Income Assistance</a:t>
            </a:r>
          </a:p>
          <a:p>
            <a:pPr marL="1981200" lvl="3" indent="-609600">
              <a:buFont typeface="Arial" charset="0"/>
              <a:buNone/>
            </a:pPr>
            <a:r>
              <a:rPr lang="en-US" dirty="0" smtClean="0"/>
              <a:t>	-TANF</a:t>
            </a:r>
          </a:p>
          <a:p>
            <a:pPr marL="1524000" lvl="2" indent="-609600">
              <a:buFont typeface="Arial" charset="0"/>
              <a:buAutoNum type="arabicPeriod"/>
            </a:pPr>
            <a:r>
              <a:rPr lang="en-US" dirty="0" smtClean="0"/>
              <a:t>Workfare Program</a:t>
            </a:r>
          </a:p>
          <a:p>
            <a:pPr marL="1524000" lvl="2" indent="-609600">
              <a:buFont typeface="Arial" charset="0"/>
              <a:buAutoNum type="arabicPeriod"/>
            </a:pPr>
            <a:r>
              <a:rPr lang="en-US" dirty="0" smtClean="0"/>
              <a:t>Tax Policies</a:t>
            </a:r>
          </a:p>
          <a:p>
            <a:pPr marL="1524000" lvl="2" indent="-609600"/>
            <a:endParaRPr lang="en-US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9914" y="-159307"/>
            <a:ext cx="7269946" cy="7017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09600" indent="-609600"/>
            <a:endParaRPr lang="en-US" dirty="0" smtClean="0"/>
          </a:p>
          <a:p>
            <a:pPr marL="609600" indent="-609600">
              <a:buFont typeface="Arial" charset="0"/>
              <a:buNone/>
            </a:pPr>
            <a:r>
              <a:rPr lang="en-US" dirty="0" smtClean="0"/>
              <a:t>II. Personal Income</a:t>
            </a:r>
          </a:p>
          <a:p>
            <a:pPr marL="609600" indent="-609600">
              <a:buFont typeface="Arial" charset="0"/>
              <a:buNone/>
            </a:pPr>
            <a:r>
              <a:rPr lang="en-US" dirty="0" smtClean="0"/>
              <a:t>	A. Types</a:t>
            </a:r>
          </a:p>
          <a:p>
            <a:pPr marL="609600" indent="-609600">
              <a:buFont typeface="Arial" charset="0"/>
              <a:buNone/>
            </a:pPr>
            <a:r>
              <a:rPr lang="en-US" dirty="0" smtClean="0"/>
              <a:t>			1. Wage</a:t>
            </a:r>
          </a:p>
          <a:p>
            <a:pPr marL="609600" indent="-609600">
              <a:buFont typeface="Arial" charset="0"/>
              <a:buNone/>
            </a:pPr>
            <a:r>
              <a:rPr lang="en-US" dirty="0" smtClean="0"/>
              <a:t>			2. Salary</a:t>
            </a:r>
          </a:p>
          <a:p>
            <a:pPr marL="609600" indent="-609600">
              <a:buFont typeface="Arial" charset="0"/>
              <a:buNone/>
            </a:pPr>
            <a:r>
              <a:rPr lang="en-US" dirty="0" smtClean="0"/>
              <a:t>			3. Disposable</a:t>
            </a:r>
          </a:p>
          <a:p>
            <a:pPr marL="609600" indent="-609600">
              <a:buFont typeface="Arial" charset="0"/>
              <a:buNone/>
            </a:pPr>
            <a:r>
              <a:rPr lang="en-US" dirty="0" smtClean="0"/>
              <a:t>			4. Discretionary</a:t>
            </a:r>
          </a:p>
          <a:p>
            <a:pPr marL="609600" indent="-609600">
              <a:buFont typeface="Arial" charset="0"/>
              <a:buNone/>
            </a:pPr>
            <a:r>
              <a:rPr lang="en-US" dirty="0" smtClean="0"/>
              <a:t>III. Planning &amp; Budgeting</a:t>
            </a:r>
          </a:p>
          <a:p>
            <a:pPr marL="609600" indent="-609600">
              <a:buFont typeface="Arial" charset="0"/>
              <a:buNone/>
            </a:pPr>
            <a:r>
              <a:rPr lang="en-US" dirty="0" smtClean="0"/>
              <a:t>	A. Budget</a:t>
            </a:r>
          </a:p>
          <a:p>
            <a:pPr marL="609600" indent="-609600">
              <a:buFont typeface="Arial" charset="0"/>
              <a:buNone/>
            </a:pPr>
            <a:r>
              <a:rPr lang="en-US" dirty="0" smtClean="0"/>
              <a:t>			1. Income </a:t>
            </a:r>
            <a:r>
              <a:rPr lang="en-US" dirty="0" err="1" smtClean="0"/>
              <a:t>v</a:t>
            </a:r>
            <a:r>
              <a:rPr lang="en-US" dirty="0" smtClean="0"/>
              <a:t>. Expenses</a:t>
            </a:r>
          </a:p>
          <a:p>
            <a:pPr marL="609600" indent="-609600">
              <a:buFont typeface="Arial" charset="0"/>
              <a:buNone/>
            </a:pPr>
            <a:r>
              <a:rPr lang="en-US" dirty="0" smtClean="0"/>
              <a:t>			2. Purpose</a:t>
            </a:r>
          </a:p>
          <a:p>
            <a:pPr marL="609600" indent="-609600">
              <a:buFont typeface="Arial" charset="0"/>
              <a:buNone/>
            </a:pPr>
            <a:r>
              <a:rPr lang="en-US" dirty="0" smtClean="0"/>
              <a:t>	B. Credit Option</a:t>
            </a:r>
          </a:p>
          <a:p>
            <a:pPr marL="609600" indent="-609600">
              <a:buFont typeface="Arial" charset="0"/>
              <a:buNone/>
            </a:pPr>
            <a:r>
              <a:rPr lang="en-US" dirty="0" smtClean="0"/>
              <a:t>			1. Source</a:t>
            </a:r>
          </a:p>
          <a:p>
            <a:pPr marL="609600" indent="-609600">
              <a:buFont typeface="Arial" charset="0"/>
              <a:buNone/>
            </a:pPr>
            <a:r>
              <a:rPr lang="en-US" dirty="0" smtClean="0"/>
              <a:t>			2. Responsibility</a:t>
            </a:r>
          </a:p>
          <a:p>
            <a:pPr marL="609600" indent="-609600">
              <a:buFont typeface="Arial" charset="0"/>
              <a:buNone/>
            </a:pPr>
            <a:r>
              <a:rPr lang="en-US" dirty="0" smtClean="0"/>
              <a:t>	C. Saving</a:t>
            </a:r>
          </a:p>
          <a:p>
            <a:pPr marL="609600" indent="-609600">
              <a:buFont typeface="Arial" charset="0"/>
              <a:buNone/>
            </a:pPr>
            <a:r>
              <a:rPr lang="en-US" dirty="0" smtClean="0"/>
              <a:t>			1. Savings </a:t>
            </a:r>
            <a:r>
              <a:rPr lang="en-US" dirty="0" err="1" smtClean="0"/>
              <a:t>v</a:t>
            </a:r>
            <a:r>
              <a:rPr lang="en-US" dirty="0" smtClean="0"/>
              <a:t>. Checking Account</a:t>
            </a:r>
          </a:p>
          <a:p>
            <a:pPr marL="609600" indent="-609600">
              <a:buFont typeface="Arial" charset="0"/>
              <a:buNone/>
            </a:pPr>
            <a:r>
              <a:rPr lang="en-US" dirty="0" smtClean="0"/>
              <a:t>IV. Banks</a:t>
            </a:r>
          </a:p>
          <a:p>
            <a:r>
              <a:rPr lang="en-US" dirty="0" smtClean="0"/>
              <a:t>	A. Commercial </a:t>
            </a:r>
            <a:r>
              <a:rPr lang="en-US" dirty="0" smtClean="0"/>
              <a:t>Banks (Deposits lead to loans)</a:t>
            </a:r>
          </a:p>
          <a:p>
            <a:r>
              <a:rPr lang="en-US" dirty="0" smtClean="0"/>
              <a:t>		1. Examples:</a:t>
            </a:r>
          </a:p>
          <a:p>
            <a:r>
              <a:rPr lang="en-US" dirty="0" smtClean="0"/>
              <a:t>		2. Time </a:t>
            </a:r>
            <a:r>
              <a:rPr lang="en-US" dirty="0" err="1" smtClean="0"/>
              <a:t>v</a:t>
            </a:r>
            <a:r>
              <a:rPr lang="en-US" dirty="0" smtClean="0"/>
              <a:t>. Demand Deposit</a:t>
            </a:r>
          </a:p>
          <a:p>
            <a:r>
              <a:rPr lang="en-US" dirty="0" smtClean="0"/>
              <a:t>		3. Credit </a:t>
            </a:r>
            <a:r>
              <a:rPr lang="en-US" dirty="0" err="1" smtClean="0"/>
              <a:t>v</a:t>
            </a:r>
            <a:r>
              <a:rPr lang="en-US" dirty="0" smtClean="0"/>
              <a:t>. Debit Cards</a:t>
            </a:r>
          </a:p>
          <a:p>
            <a:r>
              <a:rPr lang="en-US" dirty="0" smtClean="0"/>
              <a:t>	B. Credit Union</a:t>
            </a:r>
          </a:p>
          <a:p>
            <a:r>
              <a:rPr lang="en-US" dirty="0" smtClean="0"/>
              <a:t>	C. Regulations</a:t>
            </a:r>
          </a:p>
          <a:p>
            <a:r>
              <a:rPr lang="en-US" dirty="0" smtClean="0"/>
              <a:t>		1. FDIC (Federal Deposit Insurance Corporation)</a:t>
            </a:r>
          </a:p>
          <a:p>
            <a:r>
              <a:rPr lang="en-US" dirty="0" smtClean="0"/>
              <a:t>	D. Coin, Currency, Checks, Legal Tender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54735" y="642367"/>
            <a:ext cx="6984867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V. Government Money</a:t>
            </a:r>
          </a:p>
          <a:p>
            <a:r>
              <a:rPr lang="en-US" dirty="0" smtClean="0"/>
              <a:t>	A. Federal Reserve System</a:t>
            </a:r>
          </a:p>
          <a:p>
            <a:pPr marL="914400" lvl="1" indent="-457200">
              <a:buFont typeface="Arial" charset="0"/>
              <a:buNone/>
            </a:pPr>
            <a:r>
              <a:rPr lang="en-US" dirty="0" smtClean="0"/>
              <a:t>	1. Loose Money Policy</a:t>
            </a:r>
          </a:p>
          <a:p>
            <a:pPr marL="914400" lvl="1" indent="-457200">
              <a:buFont typeface="Arial" charset="0"/>
              <a:buNone/>
            </a:pPr>
            <a:r>
              <a:rPr lang="en-US" dirty="0" smtClean="0"/>
              <a:t>	2. Reserve </a:t>
            </a:r>
            <a:r>
              <a:rPr lang="en-US" dirty="0" smtClean="0"/>
              <a:t>Requirement            Raise:                                    Lower: </a:t>
            </a:r>
          </a:p>
          <a:p>
            <a:pPr marL="914400" lvl="1" indent="-457200">
              <a:buFont typeface="Arial" charset="0"/>
              <a:buNone/>
            </a:pPr>
            <a:r>
              <a:rPr lang="en-US" dirty="0" smtClean="0"/>
              <a:t>	3. Open Market </a:t>
            </a:r>
            <a:r>
              <a:rPr lang="en-US" dirty="0" smtClean="0"/>
              <a:t>Operations</a:t>
            </a:r>
          </a:p>
          <a:p>
            <a:pPr marL="914400" lvl="1" indent="-457200">
              <a:buFont typeface="Arial" charset="0"/>
              <a:buNone/>
            </a:pPr>
            <a:r>
              <a:rPr lang="en-US" dirty="0" smtClean="0"/>
              <a:t>B. Supply Side Economics 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2215</TotalTime>
  <Words>651</Words>
  <Application>Microsoft Macintosh PowerPoint</Application>
  <PresentationFormat>On-screen Show (4:3)</PresentationFormat>
  <Paragraphs>143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Chatham County</dc:creator>
  <cp:lastModifiedBy>Chatham County</cp:lastModifiedBy>
  <cp:revision>3</cp:revision>
  <dcterms:created xsi:type="dcterms:W3CDTF">2010-12-08T19:18:22Z</dcterms:created>
  <dcterms:modified xsi:type="dcterms:W3CDTF">2010-12-09T13:42:09Z</dcterms:modified>
</cp:coreProperties>
</file>